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6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3F88DC-688B-DC40-8357-3CBB522A9470}"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86509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F88DC-688B-DC40-8357-3CBB522A9470}"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16473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F88DC-688B-DC40-8357-3CBB522A9470}"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85338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F88DC-688B-DC40-8357-3CBB522A9470}"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74119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3F88DC-688B-DC40-8357-3CBB522A9470}"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100569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3F88DC-688B-DC40-8357-3CBB522A9470}" type="datetimeFigureOut">
              <a:rPr lang="en-US" smtClean="0"/>
              <a:t>6/6/19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24958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F88DC-688B-DC40-8357-3CBB522A9470}" type="datetimeFigureOut">
              <a:rPr lang="en-US" smtClean="0"/>
              <a:t>6/6/19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145363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3F88DC-688B-DC40-8357-3CBB522A9470}" type="datetimeFigureOut">
              <a:rPr lang="en-US" smtClean="0"/>
              <a:t>6/6/19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73833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F88DC-688B-DC40-8357-3CBB522A9470}" type="datetimeFigureOut">
              <a:rPr lang="en-US" smtClean="0"/>
              <a:t>6/6/19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243814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F88DC-688B-DC40-8357-3CBB522A9470}" type="datetimeFigureOut">
              <a:rPr lang="en-US" smtClean="0"/>
              <a:t>6/6/19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150413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F88DC-688B-DC40-8357-3CBB522A9470}" type="datetimeFigureOut">
              <a:rPr lang="en-US" smtClean="0"/>
              <a:t>6/6/19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ED6AF-F9B4-4346-B61B-22C40AC8BF43}" type="slidenum">
              <a:rPr lang="en-US" smtClean="0"/>
              <a:t>‹#›</a:t>
            </a:fld>
            <a:endParaRPr lang="en-US"/>
          </a:p>
        </p:txBody>
      </p:sp>
    </p:spTree>
    <p:extLst>
      <p:ext uri="{BB962C8B-B14F-4D97-AF65-F5344CB8AC3E}">
        <p14:creationId xmlns:p14="http://schemas.microsoft.com/office/powerpoint/2010/main" val="42276973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F88DC-688B-DC40-8357-3CBB522A9470}" type="datetimeFigureOut">
              <a:rPr lang="en-US" smtClean="0"/>
              <a:t>6/6/19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ED6AF-F9B4-4346-B61B-22C40AC8BF43}" type="slidenum">
              <a:rPr lang="en-US" smtClean="0"/>
              <a:t>‹#›</a:t>
            </a:fld>
            <a:endParaRPr lang="en-US"/>
          </a:p>
        </p:txBody>
      </p:sp>
    </p:spTree>
    <p:extLst>
      <p:ext uri="{BB962C8B-B14F-4D97-AF65-F5344CB8AC3E}">
        <p14:creationId xmlns:p14="http://schemas.microsoft.com/office/powerpoint/2010/main" val="1744194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7885"/>
            <a:ext cx="7772400" cy="1470025"/>
          </a:xfrm>
        </p:spPr>
        <p:txBody>
          <a:bodyPr>
            <a:normAutofit fontScale="90000"/>
          </a:bodyPr>
          <a:lstStyle/>
          <a:p>
            <a:r>
              <a:rPr lang="en-US" dirty="0" smtClean="0"/>
              <a:t>Myth: Women leave STEM at a higher rate than men so they can have children </a:t>
            </a:r>
            <a:endParaRPr lang="en-US" dirty="0"/>
          </a:p>
        </p:txBody>
      </p:sp>
      <p:sp>
        <p:nvSpPr>
          <p:cNvPr id="3" name="Subtitle 2"/>
          <p:cNvSpPr>
            <a:spLocks noGrp="1"/>
          </p:cNvSpPr>
          <p:nvPr>
            <p:ph type="subTitle" idx="1"/>
          </p:nvPr>
        </p:nvSpPr>
        <p:spPr>
          <a:xfrm>
            <a:off x="313391" y="2010146"/>
            <a:ext cx="8626493" cy="4604545"/>
          </a:xfrm>
        </p:spPr>
        <p:txBody>
          <a:bodyPr>
            <a:normAutofit fontScale="85000" lnSpcReduction="20000"/>
          </a:bodyPr>
          <a:lstStyle/>
          <a:p>
            <a:pPr algn="l"/>
            <a:r>
              <a:rPr lang="en-US" dirty="0" smtClean="0"/>
              <a:t>Facts: </a:t>
            </a:r>
          </a:p>
          <a:p>
            <a:pPr marL="457200" indent="-457200" algn="l">
              <a:buFont typeface="Arial"/>
              <a:buChar char="•"/>
            </a:pPr>
            <a:r>
              <a:rPr lang="en-US" dirty="0" smtClean="0"/>
              <a:t>Women </a:t>
            </a:r>
            <a:r>
              <a:rPr lang="en-US" dirty="0"/>
              <a:t>drop out of STEM at 2x the rate of men, BUT women need 3x the bad experiences before they </a:t>
            </a:r>
            <a:r>
              <a:rPr lang="en-US" dirty="0" smtClean="0"/>
              <a:t>are willing quit.</a:t>
            </a:r>
          </a:p>
          <a:p>
            <a:pPr marL="457200" indent="-457200" algn="l">
              <a:buFont typeface="Arial"/>
              <a:buChar char="•"/>
            </a:pPr>
            <a:r>
              <a:rPr lang="en-US" dirty="0" smtClean="0"/>
              <a:t>43% of women leave the STEM field after having their first child, however, surveys have shown it is because their work environment becomes worse after motherhood (looked over for promotions &amp; high-level projects because they have a child) and because the policies of many STEM companies were written by/for men and do not take into account the schedule flexibility needed by new caregivers (since that responsibility more heavily falls on women). </a:t>
            </a:r>
            <a:endParaRPr lang="en-US" dirty="0"/>
          </a:p>
          <a:p>
            <a:pPr marL="457200" indent="-457200">
              <a:buFont typeface="Arial"/>
              <a:buChar char="•"/>
            </a:pPr>
            <a:endParaRPr lang="en-US" dirty="0" smtClean="0"/>
          </a:p>
        </p:txBody>
      </p:sp>
    </p:spTree>
    <p:extLst>
      <p:ext uri="{BB962C8B-B14F-4D97-AF65-F5344CB8AC3E}">
        <p14:creationId xmlns:p14="http://schemas.microsoft.com/office/powerpoint/2010/main" val="112696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398"/>
            <a:ext cx="7772400" cy="1470025"/>
          </a:xfrm>
        </p:spPr>
        <p:txBody>
          <a:bodyPr>
            <a:normAutofit fontScale="90000"/>
          </a:bodyPr>
          <a:lstStyle/>
          <a:p>
            <a:r>
              <a:rPr lang="en-US" dirty="0" smtClean="0"/>
              <a:t>Myth: Boys and girls have different brains, so girls are not as good at math &amp; science as boys</a:t>
            </a:r>
            <a:endParaRPr lang="en-US" dirty="0"/>
          </a:p>
        </p:txBody>
      </p:sp>
      <p:sp>
        <p:nvSpPr>
          <p:cNvPr id="3" name="Subtitle 2"/>
          <p:cNvSpPr>
            <a:spLocks noGrp="1"/>
          </p:cNvSpPr>
          <p:nvPr>
            <p:ph type="subTitle" idx="1"/>
          </p:nvPr>
        </p:nvSpPr>
        <p:spPr>
          <a:xfrm>
            <a:off x="362874" y="2133599"/>
            <a:ext cx="8346090" cy="4547074"/>
          </a:xfrm>
        </p:spPr>
        <p:txBody>
          <a:bodyPr>
            <a:normAutofit fontScale="77500" lnSpcReduction="20000"/>
          </a:bodyPr>
          <a:lstStyle/>
          <a:p>
            <a:pPr algn="l"/>
            <a:r>
              <a:rPr lang="en-US" dirty="0" smtClean="0"/>
              <a:t>Facts:</a:t>
            </a:r>
          </a:p>
          <a:p>
            <a:pPr marL="457200" indent="-457200" algn="l">
              <a:buFont typeface="Arial"/>
              <a:buChar char="•"/>
            </a:pPr>
            <a:r>
              <a:rPr lang="en-US" dirty="0" smtClean="0"/>
              <a:t> The widely held belief that boys are naturally better than girls at math and science is unraveling among serious scientists. Evidence is mounting that girls are every bit as competent as boys in these areas. Psychology professor Janet Hyde of the the University of Wisconsin-Madison has strong US data showing no meaningful differences in math performance among more than seven million boys and girls in grades 2-12.</a:t>
            </a:r>
          </a:p>
          <a:p>
            <a:pPr marL="457200" indent="-457200" algn="l">
              <a:buFont typeface="Arial"/>
              <a:buChar char="•"/>
            </a:pPr>
            <a:r>
              <a:rPr lang="en-US" dirty="0" smtClean="0"/>
              <a:t>There is no legitimate evidence that boys are better at ANYTHING than girls based on brain differences. All the studies that do show boys as being better at math or science have been proven to have researcher bias or important missing information. </a:t>
            </a:r>
          </a:p>
          <a:p>
            <a:pPr marL="457200" indent="-457200" algn="l">
              <a:buFont typeface="Arial"/>
              <a:buChar char="•"/>
            </a:pPr>
            <a:endParaRPr lang="en-US" dirty="0"/>
          </a:p>
        </p:txBody>
      </p:sp>
    </p:spTree>
    <p:extLst>
      <p:ext uri="{BB962C8B-B14F-4D97-AF65-F5344CB8AC3E}">
        <p14:creationId xmlns:p14="http://schemas.microsoft.com/office/powerpoint/2010/main" val="15014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391" y="315921"/>
            <a:ext cx="8461549" cy="1470025"/>
          </a:xfrm>
        </p:spPr>
        <p:txBody>
          <a:bodyPr>
            <a:noAutofit/>
          </a:bodyPr>
          <a:lstStyle/>
          <a:p>
            <a:r>
              <a:rPr lang="en-US" sz="3200" dirty="0" smtClean="0"/>
              <a:t>Myth: Girls are biologically weaker than boys because they don’t have testosterone (a hormone sometimes more heavily found in boys)</a:t>
            </a:r>
            <a:endParaRPr lang="en-US" sz="3200" dirty="0"/>
          </a:p>
        </p:txBody>
      </p:sp>
      <p:sp>
        <p:nvSpPr>
          <p:cNvPr id="3" name="Subtitle 2"/>
          <p:cNvSpPr>
            <a:spLocks noGrp="1"/>
          </p:cNvSpPr>
          <p:nvPr>
            <p:ph type="subTitle" idx="1"/>
          </p:nvPr>
        </p:nvSpPr>
        <p:spPr>
          <a:xfrm>
            <a:off x="313391" y="1972722"/>
            <a:ext cx="8461550" cy="4691455"/>
          </a:xfrm>
        </p:spPr>
        <p:txBody>
          <a:bodyPr>
            <a:normAutofit fontScale="92500" lnSpcReduction="20000"/>
          </a:bodyPr>
          <a:lstStyle/>
          <a:p>
            <a:pPr algn="l"/>
            <a:r>
              <a:rPr lang="en-US" dirty="0" smtClean="0"/>
              <a:t>Facts:</a:t>
            </a:r>
          </a:p>
          <a:p>
            <a:pPr marL="457200" indent="-457200" algn="l">
              <a:buFont typeface="Arial"/>
              <a:buChar char="•"/>
            </a:pPr>
            <a:r>
              <a:rPr lang="en-US" dirty="0" smtClean="0"/>
              <a:t>While it is true that testosterone is typically found more in males (although that is not always true!) there is NO biological evidence that testosterone makes you stronger or a better athlete. It is a naturally occurring hormone that can be found in both women and men, but because it was found at higher levels in men, biased researchers used it to justify the idea that men are stronger than women. New studies are actually showing that women might handle physical pain better than men and are more resilient. </a:t>
            </a:r>
            <a:endParaRPr lang="en-US" dirty="0"/>
          </a:p>
        </p:txBody>
      </p:sp>
    </p:spTree>
    <p:extLst>
      <p:ext uri="{BB962C8B-B14F-4D97-AF65-F5344CB8AC3E}">
        <p14:creationId xmlns:p14="http://schemas.microsoft.com/office/powerpoint/2010/main" val="366717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5921"/>
            <a:ext cx="7772400" cy="1470025"/>
          </a:xfrm>
        </p:spPr>
        <p:txBody>
          <a:bodyPr/>
          <a:lstStyle/>
          <a:p>
            <a:r>
              <a:rPr lang="en-US" dirty="0" smtClean="0"/>
              <a:t>Myth: Girls aren’t interested in sports</a:t>
            </a:r>
            <a:endParaRPr lang="en-US" dirty="0"/>
          </a:p>
        </p:txBody>
      </p:sp>
      <p:sp>
        <p:nvSpPr>
          <p:cNvPr id="3" name="Subtitle 2"/>
          <p:cNvSpPr>
            <a:spLocks noGrp="1"/>
          </p:cNvSpPr>
          <p:nvPr>
            <p:ph type="subTitle" idx="1"/>
          </p:nvPr>
        </p:nvSpPr>
        <p:spPr>
          <a:xfrm>
            <a:off x="346379" y="1812200"/>
            <a:ext cx="8412068" cy="4802492"/>
          </a:xfrm>
        </p:spPr>
        <p:txBody>
          <a:bodyPr>
            <a:normAutofit/>
          </a:bodyPr>
          <a:lstStyle/>
          <a:p>
            <a:pPr algn="l"/>
            <a:r>
              <a:rPr lang="en-US" dirty="0" smtClean="0"/>
              <a:t>Facts: </a:t>
            </a:r>
          </a:p>
          <a:p>
            <a:pPr marL="457200" indent="-457200" algn="l">
              <a:buFont typeface="Arial"/>
              <a:buChar char="•"/>
            </a:pPr>
            <a:r>
              <a:rPr lang="en-US" dirty="0" smtClean="0"/>
              <a:t>40% of sport participants in the US are women! But only 4% of media sports coverage is covering women’s sports. </a:t>
            </a:r>
          </a:p>
          <a:p>
            <a:pPr marL="457200" indent="-457200" algn="l">
              <a:buFont typeface="Arial"/>
              <a:buChar char="•"/>
            </a:pPr>
            <a:r>
              <a:rPr lang="en-US" dirty="0" smtClean="0"/>
              <a:t>Girls and women can like sports as much as anyone else, but the visibility for women and girls in sports is so low that girls can have a hard time feeling encouraged in sports and feeling like sports are for them. </a:t>
            </a:r>
            <a:endParaRPr lang="en-US" dirty="0"/>
          </a:p>
        </p:txBody>
      </p:sp>
    </p:spTree>
    <p:extLst>
      <p:ext uri="{BB962C8B-B14F-4D97-AF65-F5344CB8AC3E}">
        <p14:creationId xmlns:p14="http://schemas.microsoft.com/office/powerpoint/2010/main" val="115891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9185"/>
            <a:ext cx="7772400" cy="1470025"/>
          </a:xfrm>
        </p:spPr>
        <p:txBody>
          <a:bodyPr>
            <a:normAutofit/>
          </a:bodyPr>
          <a:lstStyle/>
          <a:p>
            <a:r>
              <a:rPr lang="en-US" sz="3600" dirty="0" smtClean="0"/>
              <a:t>Myth: Men started STEM so they should dominate the STEM field</a:t>
            </a:r>
            <a:endParaRPr lang="en-US" sz="3600" dirty="0"/>
          </a:p>
        </p:txBody>
      </p:sp>
      <p:sp>
        <p:nvSpPr>
          <p:cNvPr id="3" name="Subtitle 2"/>
          <p:cNvSpPr>
            <a:spLocks noGrp="1"/>
          </p:cNvSpPr>
          <p:nvPr>
            <p:ph type="subTitle" idx="1"/>
          </p:nvPr>
        </p:nvSpPr>
        <p:spPr>
          <a:xfrm>
            <a:off x="478333" y="1548274"/>
            <a:ext cx="8214137" cy="4934453"/>
          </a:xfrm>
        </p:spPr>
        <p:txBody>
          <a:bodyPr>
            <a:noAutofit/>
          </a:bodyPr>
          <a:lstStyle/>
          <a:p>
            <a:pPr algn="l"/>
            <a:r>
              <a:rPr lang="en-US" sz="1800" dirty="0" smtClean="0"/>
              <a:t>Facts: </a:t>
            </a:r>
          </a:p>
          <a:p>
            <a:pPr marL="457200" indent="-457200" algn="l">
              <a:buFont typeface="Arial"/>
              <a:buChar char="•"/>
            </a:pPr>
            <a:r>
              <a:rPr lang="en-US" sz="1800" dirty="0" smtClean="0"/>
              <a:t>Historically, women have made immense contributions to STEM. The STEM field wouldn’t exist without women. Some examples: </a:t>
            </a:r>
          </a:p>
          <a:p>
            <a:pPr marL="457200" indent="-457200" algn="l">
              <a:buFont typeface="Arial"/>
              <a:buChar char="•"/>
            </a:pPr>
            <a:r>
              <a:rPr lang="en-US" sz="1800" dirty="0"/>
              <a:t>The first computer programmer was a woman! Ada Lovelace </a:t>
            </a:r>
          </a:p>
          <a:p>
            <a:pPr marL="457200" indent="-457200" algn="l">
              <a:buFont typeface="Arial"/>
              <a:buChar char="•"/>
            </a:pPr>
            <a:r>
              <a:rPr lang="en-US" sz="1800" dirty="0" err="1" smtClean="0"/>
              <a:t>Hedy</a:t>
            </a:r>
            <a:r>
              <a:rPr lang="en-US" sz="1800" dirty="0" smtClean="0"/>
              <a:t> </a:t>
            </a:r>
            <a:r>
              <a:rPr lang="en-US" sz="1800" dirty="0" err="1"/>
              <a:t>Lamarr</a:t>
            </a:r>
            <a:r>
              <a:rPr lang="en-US" sz="1800" dirty="0"/>
              <a:t> </a:t>
            </a:r>
            <a:r>
              <a:rPr lang="en-US" sz="1800" dirty="0" smtClean="0"/>
              <a:t>invented the </a:t>
            </a:r>
            <a:r>
              <a:rPr lang="en-US" sz="1800" dirty="0"/>
              <a:t>frequency technology that would lead to </a:t>
            </a:r>
            <a:r>
              <a:rPr lang="en-US" sz="1800" dirty="0" err="1"/>
              <a:t>wifi</a:t>
            </a:r>
            <a:r>
              <a:rPr lang="en-US" sz="1800" dirty="0"/>
              <a:t> and Bluetooth</a:t>
            </a:r>
          </a:p>
          <a:p>
            <a:pPr marL="457200" indent="-457200" algn="l">
              <a:buFont typeface="Arial"/>
              <a:buChar char="•"/>
            </a:pPr>
            <a:r>
              <a:rPr lang="en-US" sz="1800" dirty="0" smtClean="0"/>
              <a:t>During WWII</a:t>
            </a:r>
            <a:r>
              <a:rPr lang="en-US" sz="1800" dirty="0"/>
              <a:t>- there were over 80 women working as “computers” at the University of Pennsylvania, learning how to use brand new equipment that wasn’t fully understood </a:t>
            </a:r>
            <a:r>
              <a:rPr lang="en-US" sz="1800" dirty="0" smtClean="0"/>
              <a:t>WITHOUT the help of manuals </a:t>
            </a:r>
            <a:r>
              <a:rPr lang="en-US" sz="1800" dirty="0"/>
              <a:t>or guidance. </a:t>
            </a:r>
          </a:p>
          <a:p>
            <a:pPr marL="457200" indent="-457200" algn="l">
              <a:buFont typeface="Arial"/>
              <a:buChar char="•"/>
            </a:pPr>
            <a:r>
              <a:rPr lang="en-US" sz="1800" dirty="0"/>
              <a:t>During the 1960’s- software engineering was considered “women’s work” </a:t>
            </a:r>
          </a:p>
          <a:p>
            <a:pPr marL="457200" indent="-457200" algn="l">
              <a:buFont typeface="Arial"/>
              <a:buChar char="•"/>
            </a:pPr>
            <a:r>
              <a:rPr lang="en-US" sz="1800" dirty="0"/>
              <a:t>When men realized that computer programming was difficult work, and therefore prestigious and empowering, they not longer wanted women to be hired for those positions and created media campaigns and barriers of entry into the software engineering world. They circulated these stereotypes that women were not suited for this work, which can’t be true, because women had been doing that work already and were very successful and instrumental to developing that technology. </a:t>
            </a:r>
          </a:p>
          <a:p>
            <a:pPr marL="457200" indent="-457200" algn="l">
              <a:buFont typeface="Arial"/>
              <a:buChar char="•"/>
            </a:pPr>
            <a:endParaRPr lang="en-US" sz="1800" dirty="0"/>
          </a:p>
        </p:txBody>
      </p:sp>
    </p:spTree>
    <p:extLst>
      <p:ext uri="{BB962C8B-B14F-4D97-AF65-F5344CB8AC3E}">
        <p14:creationId xmlns:p14="http://schemas.microsoft.com/office/powerpoint/2010/main" val="3646890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654</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Myth: Women leave STEM at a higher rate than men so they can have children </vt:lpstr>
      <vt:lpstr>Myth: Boys and girls have different brains, so girls are not as good at math &amp; science as boys</vt:lpstr>
      <vt:lpstr>Myth: Girls are biologically weaker than boys because they don’t have testosterone (a hormone sometimes more heavily found in boys)</vt:lpstr>
      <vt:lpstr>Myth: Girls aren’t interested in sports</vt:lpstr>
      <vt:lpstr>Myth: Men started STEM so they should dominate the STEM field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 Women leave STEM at a higher rate than men so they can have children </dc:title>
  <dc:creator>Leslie Keller</dc:creator>
  <cp:lastModifiedBy>Leslie Keller</cp:lastModifiedBy>
  <cp:revision>3</cp:revision>
  <dcterms:created xsi:type="dcterms:W3CDTF">2019-06-06T18:34:23Z</dcterms:created>
  <dcterms:modified xsi:type="dcterms:W3CDTF">2019-06-06T19:06:05Z</dcterms:modified>
</cp:coreProperties>
</file>